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u="sng" dirty="0">
                <a:solidFill>
                  <a:srgbClr val="FF0000"/>
                </a:solidFill>
              </a:rPr>
              <a:t>EXAMPLE </a:t>
            </a:r>
            <a:r>
              <a:rPr lang="en-MY" sz="3200" b="1" u="sng" dirty="0" smtClean="0">
                <a:solidFill>
                  <a:srgbClr val="FF0000"/>
                </a:solidFill>
              </a:rPr>
              <a:t>2: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268760"/>
            <a:ext cx="8229600" cy="525658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MY" dirty="0"/>
              <a:t>Two retrieval systems, X and Y, are being compared. Both are given the same query, applied to a collection of 1500 documents. System X returns 400 documents, of which 40 are relevant to the query. System Y returns 30 documents, of which 15 are relevant to the query. Within the whole collection there are in fact 50 documents relevant to the query</a:t>
            </a:r>
            <a:r>
              <a:rPr lang="en-MY" dirty="0" smtClean="0"/>
              <a:t>.</a:t>
            </a:r>
          </a:p>
          <a:p>
            <a:pPr marL="0" indent="0" algn="just" rtl="0">
              <a:buNone/>
            </a:pPr>
            <a:endParaRPr lang="en-MY" dirty="0" smtClean="0"/>
          </a:p>
          <a:p>
            <a:pPr algn="just" rtl="0"/>
            <a:r>
              <a:rPr lang="en-MY" dirty="0"/>
              <a:t>Tabulate the results for each system, and compute the precision and recall for both X and Y.</a:t>
            </a:r>
            <a:endParaRPr lang="en-US" dirty="0"/>
          </a:p>
          <a:p>
            <a:pPr marL="0" indent="0" algn="just" rtl="0">
              <a:buNone/>
            </a:pPr>
            <a:r>
              <a:rPr lang="en-MY" dirty="0" smtClean="0"/>
              <a:t>     Show </a:t>
            </a:r>
            <a:r>
              <a:rPr lang="en-MY" dirty="0"/>
              <a:t>your working.</a:t>
            </a:r>
            <a:endParaRPr lang="en-US" dirty="0"/>
          </a:p>
          <a:p>
            <a:pPr algn="just" rtl="0"/>
            <a:endParaRPr lang="en-US" dirty="0"/>
          </a:p>
          <a:p>
            <a:pPr marL="0" indent="0" algn="just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1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ar-IQ" sz="3200" b="1" u="sng" dirty="0" smtClean="0">
                <a:solidFill>
                  <a:srgbClr val="FF0000"/>
                </a:solidFill>
              </a:rPr>
              <a:t> </a:t>
            </a:r>
            <a:r>
              <a:rPr lang="en-MY" sz="3200" b="1" u="sng" dirty="0" smtClean="0">
                <a:solidFill>
                  <a:srgbClr val="FF0000"/>
                </a:solidFill>
              </a:rPr>
              <a:t>EXAMPLE 2:</a:t>
            </a:r>
            <a:r>
              <a:rPr lang="en-MY" sz="3200" b="1" u="sng" dirty="0">
                <a:solidFill>
                  <a:srgbClr val="FF0000"/>
                </a:solidFill>
              </a:rPr>
              <a:t>Solution:</a:t>
            </a:r>
            <a:r>
              <a:rPr lang="en-US" sz="3200" dirty="0"/>
              <a:t/>
            </a:r>
            <a:br>
              <a:rPr lang="en-US" sz="3200" dirty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268760"/>
            <a:ext cx="8229600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MY" dirty="0"/>
              <a:t>Tabulate" means to exhibit in a table, so this question requires a table showing the results for each system.</a:t>
            </a:r>
            <a:endParaRPr lang="en-US" dirty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60244"/>
              </p:ext>
            </p:extLst>
          </p:nvPr>
        </p:nvGraphicFramePr>
        <p:xfrm>
          <a:off x="457200" y="3212976"/>
          <a:ext cx="822960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</a:rPr>
                        <a:t>Relevant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Notrelevant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</a:rPr>
                        <a:t>Retrieved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360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 err="1">
                          <a:effectLst/>
                        </a:rPr>
                        <a:t>Notretrieved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1090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1450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</a:rPr>
                        <a:t>1500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16104"/>
              </p:ext>
            </p:extLst>
          </p:nvPr>
        </p:nvGraphicFramePr>
        <p:xfrm>
          <a:off x="457200" y="4821268"/>
          <a:ext cx="822960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Relevant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Not relevant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Retrieved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Notretrieved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1435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1470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1450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</a:rPr>
                        <a:t>1500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6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ar-IQ" sz="3200" b="1" u="sng" dirty="0" smtClean="0">
                <a:solidFill>
                  <a:srgbClr val="FF0000"/>
                </a:solidFill>
              </a:rPr>
              <a:t> </a:t>
            </a:r>
            <a:r>
              <a:rPr lang="en-MY" sz="3200" b="1" u="sng" dirty="0" smtClean="0">
                <a:solidFill>
                  <a:srgbClr val="FF0000"/>
                </a:solidFill>
              </a:rPr>
              <a:t>EXAMPLE 2:</a:t>
            </a:r>
            <a:r>
              <a:rPr lang="en-MY" sz="3200" b="1" u="sng" dirty="0">
                <a:solidFill>
                  <a:srgbClr val="FF0000"/>
                </a:solidFill>
              </a:rPr>
              <a:t>Solution:</a:t>
            </a:r>
            <a:r>
              <a:rPr lang="en-US" sz="3200" dirty="0"/>
              <a:t/>
            </a:r>
            <a:br>
              <a:rPr lang="en-US" sz="3200" dirty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268760"/>
            <a:ext cx="8229600" cy="374441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MY" b="1" u="sng" dirty="0">
                <a:solidFill>
                  <a:srgbClr val="0070C0"/>
                </a:solidFill>
              </a:rPr>
              <a:t>System X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r>
              <a:rPr lang="en-MY" dirty="0" smtClean="0"/>
              <a:t>     Precision </a:t>
            </a:r>
            <a:r>
              <a:rPr lang="en-MY" dirty="0"/>
              <a:t>P =40/  400= 0.1 </a:t>
            </a:r>
            <a:endParaRPr lang="en-US" dirty="0" smtClean="0"/>
          </a:p>
          <a:p>
            <a:pPr marL="0" indent="0" algn="just" rtl="0">
              <a:buNone/>
            </a:pPr>
            <a:r>
              <a:rPr lang="en-MY" dirty="0" smtClean="0"/>
              <a:t>     Recall R =40 / 50= 0.8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algn="just" rtl="0"/>
            <a:r>
              <a:rPr lang="en-MY" b="1" u="sng" dirty="0">
                <a:solidFill>
                  <a:srgbClr val="0070C0"/>
                </a:solidFill>
              </a:rPr>
              <a:t>System Y 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just" rtl="0">
              <a:buNone/>
            </a:pPr>
            <a:r>
              <a:rPr lang="en-MY" b="1" dirty="0"/>
              <a:t> </a:t>
            </a:r>
            <a:endParaRPr lang="en-US" dirty="0"/>
          </a:p>
          <a:p>
            <a:pPr marL="0" indent="0" algn="just" rtl="0">
              <a:buNone/>
            </a:pPr>
            <a:r>
              <a:rPr lang="en-MY" dirty="0" smtClean="0"/>
              <a:t>     Precision </a:t>
            </a:r>
            <a:r>
              <a:rPr lang="en-MY" dirty="0"/>
              <a:t>P =15 / 30= 0.5</a:t>
            </a:r>
            <a:endParaRPr lang="en-US" dirty="0"/>
          </a:p>
          <a:p>
            <a:pPr marL="0" indent="0" algn="just" rtl="0">
              <a:buNone/>
            </a:pPr>
            <a:r>
              <a:rPr lang="en-MY" dirty="0" smtClean="0"/>
              <a:t>     Recall </a:t>
            </a:r>
            <a:r>
              <a:rPr lang="en-MY" dirty="0"/>
              <a:t>R =15 / 50= 0.3</a:t>
            </a:r>
            <a:endParaRPr lang="en-US" dirty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u="sng" dirty="0">
                <a:solidFill>
                  <a:srgbClr val="FF0000"/>
                </a:solidFill>
              </a:rPr>
              <a:t>EXAMPLE </a:t>
            </a:r>
            <a:r>
              <a:rPr lang="en-MY" sz="3200" b="1" u="sng" dirty="0" smtClean="0">
                <a:solidFill>
                  <a:srgbClr val="FF0000"/>
                </a:solidFill>
              </a:rPr>
              <a:t>3: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268760"/>
            <a:ext cx="8229600" cy="52565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endParaRPr lang="en-MY" dirty="0" smtClean="0"/>
          </a:p>
          <a:p>
            <a:pPr marL="0" indent="0" algn="l" rtl="0">
              <a:buNone/>
            </a:pPr>
            <a:r>
              <a:rPr lang="en-MY" dirty="0"/>
              <a:t>Assume the following:</a:t>
            </a:r>
            <a:endParaRPr lang="en-US" dirty="0"/>
          </a:p>
          <a:p>
            <a:pPr marL="715963" indent="-715963" algn="l" rtl="0"/>
            <a:r>
              <a:rPr lang="en-MY" dirty="0" smtClean="0"/>
              <a:t>A </a:t>
            </a:r>
            <a:r>
              <a:rPr lang="en-MY" dirty="0"/>
              <a:t>database contains </a:t>
            </a:r>
            <a:r>
              <a:rPr lang="en-MY" b="1" dirty="0"/>
              <a:t>80 </a:t>
            </a:r>
            <a:r>
              <a:rPr lang="en-MY" dirty="0"/>
              <a:t>records on a particular topic</a:t>
            </a:r>
            <a:endParaRPr lang="en-US" dirty="0"/>
          </a:p>
          <a:p>
            <a:pPr marL="715963" indent="-715963" algn="l" rtl="0"/>
            <a:r>
              <a:rPr lang="en-MY" dirty="0" smtClean="0"/>
              <a:t>A </a:t>
            </a:r>
            <a:r>
              <a:rPr lang="en-MY" dirty="0"/>
              <a:t>search was conducted on that topic and </a:t>
            </a:r>
            <a:r>
              <a:rPr lang="en-MY" b="1" dirty="0"/>
              <a:t>60 </a:t>
            </a:r>
            <a:r>
              <a:rPr lang="en-MY" dirty="0"/>
              <a:t>records were retrieved.</a:t>
            </a:r>
            <a:endParaRPr lang="en-US" dirty="0"/>
          </a:p>
          <a:p>
            <a:pPr marL="625475" indent="-625475" algn="l" rtl="0"/>
            <a:r>
              <a:rPr lang="en-MY" dirty="0" smtClean="0"/>
              <a:t>Of </a:t>
            </a:r>
            <a:r>
              <a:rPr lang="en-MY" dirty="0"/>
              <a:t>the 60 records retrieved, </a:t>
            </a:r>
            <a:r>
              <a:rPr lang="en-MY" b="1" dirty="0"/>
              <a:t>45 </a:t>
            </a:r>
            <a:r>
              <a:rPr lang="en-MY" dirty="0"/>
              <a:t>were relevant.</a:t>
            </a:r>
            <a:endParaRPr lang="en-US" dirty="0"/>
          </a:p>
          <a:p>
            <a:pPr marL="0" indent="0" algn="l" rtl="0">
              <a:buNone/>
            </a:pPr>
            <a:r>
              <a:rPr lang="en-MY" dirty="0" smtClean="0"/>
              <a:t>   Calculate </a:t>
            </a:r>
            <a:r>
              <a:rPr lang="en-MY" dirty="0"/>
              <a:t>the </a:t>
            </a:r>
            <a:r>
              <a:rPr lang="en-MY" b="1" dirty="0"/>
              <a:t>precision </a:t>
            </a:r>
            <a:r>
              <a:rPr lang="en-MY" dirty="0"/>
              <a:t>and </a:t>
            </a:r>
            <a:r>
              <a:rPr lang="en-MY" b="1" dirty="0"/>
              <a:t>recall </a:t>
            </a:r>
            <a:r>
              <a:rPr lang="en-MY" dirty="0"/>
              <a:t>scores for the search.</a:t>
            </a:r>
            <a:endParaRPr lang="en-US" dirty="0"/>
          </a:p>
          <a:p>
            <a:pPr algn="just" rtl="0"/>
            <a:endParaRPr lang="en-US" dirty="0"/>
          </a:p>
          <a:p>
            <a:pPr marL="0" indent="0" algn="just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ar-IQ" sz="3200" b="1" u="sng" dirty="0" smtClean="0">
                <a:solidFill>
                  <a:srgbClr val="FF0000"/>
                </a:solidFill>
              </a:rPr>
              <a:t> </a:t>
            </a:r>
            <a:r>
              <a:rPr lang="en-MY" sz="3200" b="1" u="sng" dirty="0" smtClean="0">
                <a:solidFill>
                  <a:srgbClr val="FF0000"/>
                </a:solidFill>
              </a:rPr>
              <a:t>EXAMPLE 3:Solution</a:t>
            </a:r>
            <a:r>
              <a:rPr lang="en-MY" sz="3200" b="1" u="sng" dirty="0">
                <a:solidFill>
                  <a:srgbClr val="FF0000"/>
                </a:solidFill>
              </a:rPr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268760"/>
            <a:ext cx="8229600" cy="374441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MY" dirty="0"/>
              <a:t>Using the designations above: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 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• TP = The number of relevant records retrieved,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• FN = The number of relevant records not retrieved, and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• FP = The number of irrelevant records retrieved.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 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In this example TP = 45, FN = 35 </a:t>
            </a:r>
            <a:r>
              <a:rPr lang="en-MY" i="1" dirty="0"/>
              <a:t>(80-45) </a:t>
            </a:r>
            <a:r>
              <a:rPr lang="en-MY" dirty="0"/>
              <a:t>and FP = 15 </a:t>
            </a:r>
            <a:r>
              <a:rPr lang="en-MY" i="1" dirty="0"/>
              <a:t>(60-45)</a:t>
            </a:r>
            <a:r>
              <a:rPr lang="en-MY" dirty="0"/>
              <a:t>.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 </a:t>
            </a:r>
            <a:endParaRPr lang="en-US" dirty="0"/>
          </a:p>
          <a:p>
            <a:pPr marL="0" indent="0" algn="just" rtl="0">
              <a:buNone/>
            </a:pPr>
            <a:r>
              <a:rPr lang="en-MY" b="1" dirty="0"/>
              <a:t>Precision = </a:t>
            </a:r>
            <a:r>
              <a:rPr lang="en-MY" dirty="0"/>
              <a:t>(45 / (45 + 15)) * 100% =&gt; 45/60 * 100% = </a:t>
            </a:r>
            <a:r>
              <a:rPr lang="en-MY" b="1" dirty="0"/>
              <a:t>75%</a:t>
            </a:r>
            <a:endParaRPr lang="en-US" dirty="0"/>
          </a:p>
          <a:p>
            <a:pPr marL="0" indent="0" algn="just" rtl="0">
              <a:buNone/>
            </a:pPr>
            <a:r>
              <a:rPr lang="en-MY" b="1" dirty="0"/>
              <a:t>Recall = </a:t>
            </a:r>
            <a:r>
              <a:rPr lang="en-MY" dirty="0"/>
              <a:t>(45 / (45 + 35)) * 100% =&gt; 45/80 * 100% = </a:t>
            </a:r>
            <a:r>
              <a:rPr lang="en-MY" b="1" dirty="0"/>
              <a:t>56%</a:t>
            </a:r>
            <a:endParaRPr lang="en-US" dirty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ar-IQ" sz="3200" b="1" u="sng" dirty="0" smtClean="0">
                <a:solidFill>
                  <a:srgbClr val="FF0000"/>
                </a:solidFill>
              </a:rPr>
              <a:t> </a:t>
            </a:r>
            <a:r>
              <a:rPr lang="en-MY" sz="3200" b="1" u="sng" dirty="0">
                <a:solidFill>
                  <a:srgbClr val="FF0000"/>
                </a:solidFill>
              </a:rPr>
              <a:t>Average Precision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268760"/>
            <a:ext cx="8229600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MY" dirty="0" smtClean="0"/>
              <a:t> </a:t>
            </a:r>
            <a:r>
              <a:rPr lang="en-MY" dirty="0"/>
              <a:t>The average of the precision values from the rank positions where a relevant document was</a:t>
            </a:r>
            <a:endParaRPr lang="en-US" dirty="0"/>
          </a:p>
          <a:p>
            <a:pPr marL="0" indent="0" algn="just" rtl="0">
              <a:buNone/>
            </a:pPr>
            <a:r>
              <a:rPr lang="en-MY" dirty="0" smtClean="0"/>
              <a:t>    retrieved</a:t>
            </a:r>
            <a:r>
              <a:rPr lang="en-MY" dirty="0"/>
              <a:t>, i.e., when recall increases.</a:t>
            </a:r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algn="l" rtl="0"/>
            <a:r>
              <a:rPr lang="en-MY" dirty="0"/>
              <a:t>Ranking #1: (1.0 + 0.67 + 0.75 + 0.8 + 0.83 + 0.6) / 6 =0.78</a:t>
            </a:r>
            <a:endParaRPr lang="en-US" dirty="0"/>
          </a:p>
          <a:p>
            <a:pPr algn="l" rtl="0"/>
            <a:r>
              <a:rPr lang="en-MY" dirty="0" smtClean="0"/>
              <a:t> </a:t>
            </a:r>
            <a:r>
              <a:rPr lang="en-MY" dirty="0"/>
              <a:t>Ranking #2: (0.5 + 0.4 + 0.5 + 0.57 + 0.56 + 0.6) / 6 =0.52</a:t>
            </a:r>
            <a:endParaRPr lang="en-US" dirty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ar-IQ" sz="3200" b="1" u="sng" dirty="0" smtClean="0">
                <a:solidFill>
                  <a:srgbClr val="FF0000"/>
                </a:solidFill>
              </a:rPr>
              <a:t> </a:t>
            </a:r>
            <a:r>
              <a:rPr lang="en-MY" sz="3200" b="1" u="sng" dirty="0">
                <a:solidFill>
                  <a:srgbClr val="FF0000"/>
                </a:solidFill>
              </a:rPr>
              <a:t>Average Precision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5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484784"/>
            <a:ext cx="7056784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33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317</Words>
  <Application>Microsoft Office PowerPoint</Application>
  <PresentationFormat>عرض على الشاشة (3:4)‏</PresentationFormat>
  <Paragraphs>74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EXAMPLE 2: </vt:lpstr>
      <vt:lpstr> EXAMPLE 2:Solution: </vt:lpstr>
      <vt:lpstr> EXAMPLE 2:Solution: </vt:lpstr>
      <vt:lpstr>EXAMPLE 3: </vt:lpstr>
      <vt:lpstr> EXAMPLE 3:Solution: </vt:lpstr>
      <vt:lpstr> Average Precision </vt:lpstr>
      <vt:lpstr> Average Precision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Retrieval System</dc:title>
  <dc:creator>Sayid Jasim</dc:creator>
  <cp:lastModifiedBy>مجموعة النفوذ</cp:lastModifiedBy>
  <cp:revision>32</cp:revision>
  <dcterms:created xsi:type="dcterms:W3CDTF">2018-10-04T06:57:30Z</dcterms:created>
  <dcterms:modified xsi:type="dcterms:W3CDTF">2019-12-16T19:26:26Z</dcterms:modified>
</cp:coreProperties>
</file>